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3" r:id="rId15"/>
    <p:sldId id="268" r:id="rId16"/>
    <p:sldId id="270" r:id="rId17"/>
    <p:sldId id="271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870" autoAdjust="0"/>
  </p:normalViewPr>
  <p:slideViewPr>
    <p:cSldViewPr>
      <p:cViewPr varScale="1">
        <p:scale>
          <a:sx n="56" d="100"/>
          <a:sy n="56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ggadyanne\Documents\F.I.P.O.E%20comit&#233;\sondage-graphique-texte\graphique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eggadyanne\Documents\F.I.P.O.E%20comit&#233;\&#201;tude-sondage\graphiqu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ggadyanne\Documents\F.I.P.O.E%20comit&#233;\&#201;tude-sondage\graphiqu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A"/>
  <c:chart>
    <c:title>
      <c:tx>
        <c:rich>
          <a:bodyPr/>
          <a:lstStyle/>
          <a:p>
            <a:pPr algn="ctr">
              <a:defRPr/>
            </a:pPr>
            <a:r>
              <a:rPr lang="en-US" sz="1600" dirty="0"/>
              <a:t>% de femmes entrées dans le milieu</a:t>
            </a:r>
          </a:p>
          <a:p>
            <a:pPr algn="ctr">
              <a:defRPr/>
            </a:pPr>
            <a:r>
              <a:rPr lang="en-US" sz="1600" dirty="0"/>
              <a:t>/par</a:t>
            </a:r>
            <a:r>
              <a:rPr lang="en-US" sz="1600" baseline="0" dirty="0"/>
              <a:t> année</a:t>
            </a:r>
            <a:endParaRPr lang="en-US" sz="1600" dirty="0"/>
          </a:p>
        </c:rich>
      </c:tx>
      <c:layout>
        <c:manualLayout>
          <c:xMode val="edge"/>
          <c:yMode val="edge"/>
          <c:x val="0.3150579516505963"/>
          <c:y val="3.2157208521087166E-2"/>
        </c:manualLayout>
      </c:layout>
    </c:title>
    <c:plotArea>
      <c:layout>
        <c:manualLayout>
          <c:layoutTarget val="inner"/>
          <c:xMode val="edge"/>
          <c:yMode val="edge"/>
          <c:x val="0.30649116472438737"/>
          <c:y val="0.18903313944401681"/>
          <c:w val="0.41929877515310598"/>
          <c:h val="0.69883129192184745"/>
        </c:manualLayout>
      </c:layout>
      <c:lineChart>
        <c:grouping val="standard"/>
        <c:ser>
          <c:idx val="0"/>
          <c:order val="0"/>
          <c:tx>
            <c:v>% de femmes électricienne</c:v>
          </c:tx>
          <c:marker>
            <c:symbol val="none"/>
          </c:marker>
          <c:dLbls>
            <c:showVal val="1"/>
          </c:dLbls>
          <c:cat>
            <c:strRef>
              <c:f>'"B"'!$A$2:$A$8</c:f>
              <c:strCache>
                <c:ptCount val="7"/>
                <c:pt idx="0">
                  <c:v>1989 à 91</c:v>
                </c:pt>
                <c:pt idx="1">
                  <c:v>92 à 94</c:v>
                </c:pt>
                <c:pt idx="2">
                  <c:v>95 à 97</c:v>
                </c:pt>
                <c:pt idx="3">
                  <c:v>98 à 2000</c:v>
                </c:pt>
                <c:pt idx="4">
                  <c:v>2001 à 03</c:v>
                </c:pt>
                <c:pt idx="5">
                  <c:v>04  à 06</c:v>
                </c:pt>
                <c:pt idx="6">
                  <c:v>07 à 2010</c:v>
                </c:pt>
              </c:strCache>
            </c:strRef>
          </c:cat>
          <c:val>
            <c:numRef>
              <c:f>'"B"'!$C$2:$C$8</c:f>
              <c:numCache>
                <c:formatCode>0.00%</c:formatCode>
                <c:ptCount val="7"/>
                <c:pt idx="0">
                  <c:v>3.7500000000000408E-2</c:v>
                </c:pt>
                <c:pt idx="1">
                  <c:v>1.2500000000000143E-2</c:v>
                </c:pt>
                <c:pt idx="2">
                  <c:v>5.0000000000000114E-2</c:v>
                </c:pt>
                <c:pt idx="3">
                  <c:v>8.7500000000000064E-2</c:v>
                </c:pt>
                <c:pt idx="4">
                  <c:v>0.15000000000000024</c:v>
                </c:pt>
                <c:pt idx="5">
                  <c:v>0.35000000000000031</c:v>
                </c:pt>
                <c:pt idx="6">
                  <c:v>0.31250000000000366</c:v>
                </c:pt>
              </c:numCache>
            </c:numRef>
          </c:val>
        </c:ser>
        <c:marker val="1"/>
        <c:axId val="86997632"/>
        <c:axId val="87224704"/>
      </c:lineChart>
      <c:catAx>
        <c:axId val="86997632"/>
        <c:scaling>
          <c:orientation val="minMax"/>
        </c:scaling>
        <c:axPos val="b"/>
        <c:numFmt formatCode="General" sourceLinked="1"/>
        <c:tickLblPos val="nextTo"/>
        <c:crossAx val="87224704"/>
        <c:crosses val="autoZero"/>
        <c:auto val="1"/>
        <c:lblAlgn val="ctr"/>
        <c:lblOffset val="100"/>
      </c:catAx>
      <c:valAx>
        <c:axId val="87224704"/>
        <c:scaling>
          <c:orientation val="minMax"/>
        </c:scaling>
        <c:axPos val="l"/>
        <c:majorGridlines/>
        <c:numFmt formatCode="0.00%" sourceLinked="1"/>
        <c:tickLblPos val="nextTo"/>
        <c:crossAx val="869976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361111111111458"/>
          <c:y val="0.55177376144044166"/>
          <c:w val="0.34638888888889297"/>
          <c:h val="6.2462567826690685E-2"/>
        </c:manualLayout>
      </c:layout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A"/>
  <c:pivotSource>
    <c:name>[graphique.xls]"E"!Tableau croisé dynamique2</c:name>
    <c:fmtId val="-1"/>
  </c:pivotSource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 Statut des ouvrières de la FIPOE:</a:t>
            </a:r>
          </a:p>
          <a:p>
            <a:pPr>
              <a:defRPr/>
            </a:pPr>
            <a:r>
              <a:rPr lang="en-US" sz="1400" dirty="0"/>
              <a:t>1</a:t>
            </a:r>
            <a:r>
              <a:rPr lang="en-US" sz="1400" baseline="0" dirty="0"/>
              <a:t>- </a:t>
            </a:r>
            <a:r>
              <a:rPr lang="en-US" sz="1400" dirty="0"/>
              <a:t>emploi</a:t>
            </a:r>
            <a:r>
              <a:rPr lang="en-US" sz="1400" baseline="0" dirty="0"/>
              <a:t>     </a:t>
            </a:r>
            <a:r>
              <a:rPr lang="en-US" sz="1400" dirty="0"/>
              <a:t>2-</a:t>
            </a:r>
            <a:r>
              <a:rPr lang="en-US" sz="1400" baseline="0" dirty="0"/>
              <a:t> </a:t>
            </a:r>
            <a:r>
              <a:rPr lang="en-US" sz="1400" dirty="0"/>
              <a:t>sans emploi</a:t>
            </a:r>
            <a:r>
              <a:rPr lang="en-US" sz="1400" baseline="0" dirty="0"/>
              <a:t>    </a:t>
            </a:r>
            <a:r>
              <a:rPr lang="en-US" sz="1400" dirty="0"/>
              <a:t> 3-</a:t>
            </a:r>
            <a:r>
              <a:rPr lang="en-US" sz="1400" baseline="0" dirty="0"/>
              <a:t> </a:t>
            </a:r>
            <a:r>
              <a:rPr lang="en-US" sz="1400" dirty="0"/>
              <a:t>a quitté la construction</a:t>
            </a:r>
          </a:p>
        </c:rich>
      </c:tx>
      <c:layout/>
    </c:title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r-FR"/>
            </a:p>
          </c:txPr>
          <c:showVal val="1"/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  <c:marker>
          <c:symbol val="none"/>
        </c:marker>
      </c:pivotFmt>
      <c:pivotFmt>
        <c:idx val="5"/>
      </c:pivotFmt>
      <c:pivotFmt>
        <c:idx val="6"/>
      </c:pivotFmt>
      <c:pivotFmt>
        <c:idx val="7"/>
      </c:pivotFmt>
      <c:pivotFmt>
        <c:idx val="8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r-FR"/>
            </a:p>
          </c:txPr>
          <c:showVal val="1"/>
        </c:dLbl>
      </c:pivotFmt>
      <c:pivotFmt>
        <c:idx val="9"/>
      </c:pivotFmt>
      <c:pivotFmt>
        <c:idx val="10"/>
      </c:pivotFmt>
      <c:pivotFmt>
        <c:idx val="11"/>
      </c:pivotFmt>
      <c:pivotFmt>
        <c:idx val="12"/>
        <c:marker>
          <c:symbol val="none"/>
        </c:marker>
      </c:pivotFmt>
    </c:pivotFmts>
    <c:plotArea>
      <c:layout/>
      <c:pieChart>
        <c:varyColors val="1"/>
        <c:ser>
          <c:idx val="0"/>
          <c:order val="0"/>
          <c:tx>
            <c:strRef>
              <c:f>'"E"'!$B$1:$B$2</c:f>
              <c:strCache>
                <c:ptCount val="1"/>
                <c:pt idx="0">
                  <c:v>Nombre de statut</c:v>
                </c:pt>
              </c:strCache>
            </c:strRef>
          </c:tx>
          <c:explosion val="3"/>
          <c:dPt>
            <c:idx val="1"/>
            <c:explosion val="5"/>
          </c:dPt>
          <c:dPt>
            <c:idx val="2"/>
            <c:explosion val="16"/>
          </c:dPt>
          <c:cat>
            <c:strRef>
              <c:f>'"E"'!$A$3:$A$6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'"E"'!$B$3:$B$6</c:f>
              <c:numCache>
                <c:formatCode>General</c:formatCode>
                <c:ptCount val="3"/>
                <c:pt idx="0">
                  <c:v>38</c:v>
                </c:pt>
                <c:pt idx="1">
                  <c:v>30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'"E"'!$C$1:$C$2</c:f>
              <c:strCache>
                <c:ptCount val="1"/>
                <c:pt idx="0">
                  <c:v>% de statut</c:v>
                </c:pt>
              </c:strCache>
            </c:strRef>
          </c:tx>
          <c:explosion val="25"/>
          <c:cat>
            <c:strRef>
              <c:f>'"E"'!$A$3:$A$6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'"E"'!$C$3:$C$6</c:f>
              <c:numCache>
                <c:formatCode>0.0%</c:formatCode>
                <c:ptCount val="3"/>
                <c:pt idx="0">
                  <c:v>0.47500000000000031</c:v>
                </c:pt>
                <c:pt idx="1">
                  <c:v>0.37500000000000389</c:v>
                </c:pt>
                <c:pt idx="2">
                  <c:v>0.15000000000000024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262642169729588"/>
          <c:y val="0.23905365995917177"/>
          <c:w val="6.1262467191601194E-2"/>
          <c:h val="0.68633675998832688"/>
        </c:manualLayout>
      </c:layout>
    </c:legend>
    <c:plotVisOnly val="1"/>
    <c:dispBlanksAs val="zero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A"/>
  <c:pivotSource>
    <c:name>[graphique.xls]"F"!Tableau croisé dynamique3</c:name>
    <c:fmtId val="-1"/>
  </c:pivotSource>
  <c:chart>
    <c:title>
      <c:tx>
        <c:rich>
          <a:bodyPr/>
          <a:lstStyle/>
          <a:p>
            <a:pPr>
              <a:defRPr/>
            </a:pPr>
            <a:r>
              <a:rPr lang="en-US" sz="1600" dirty="0"/>
              <a:t>Moyenne de la</a:t>
            </a:r>
            <a:r>
              <a:rPr lang="en-US" sz="1600" baseline="0" dirty="0"/>
              <a:t> durée sans emploi (mois)</a:t>
            </a:r>
          </a:p>
          <a:p>
            <a:pPr>
              <a:defRPr/>
            </a:pPr>
            <a:r>
              <a:rPr lang="en-US" sz="1600" baseline="0" dirty="0"/>
              <a:t>*pour celles qui ne travaillaient pas au moment du sondage</a:t>
            </a:r>
            <a:endParaRPr lang="en-US" sz="1600" dirty="0"/>
          </a:p>
        </c:rich>
      </c:tx>
      <c:layout/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</c:pivotFmts>
    <c:view3D>
      <c:depthPercent val="100"/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'"F"'!$B$1:$B$2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'"F"'!$A$3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'"F"'!$B$3</c:f>
              <c:numCache>
                <c:formatCode>0.00</c:formatCode>
                <c:ptCount val="1"/>
                <c:pt idx="0">
                  <c:v>10.033333333333333</c:v>
                </c:pt>
              </c:numCache>
            </c:numRef>
          </c:val>
        </c:ser>
        <c:shape val="cylinder"/>
        <c:axId val="87108224"/>
        <c:axId val="93401472"/>
        <c:axId val="0"/>
      </c:bar3DChart>
      <c:catAx>
        <c:axId val="87108224"/>
        <c:scaling>
          <c:orientation val="minMax"/>
        </c:scaling>
        <c:delete val="1"/>
        <c:axPos val="l"/>
        <c:tickLblPos val="none"/>
        <c:crossAx val="93401472"/>
        <c:crosses val="autoZero"/>
        <c:lblAlgn val="ctr"/>
        <c:lblOffset val="100"/>
      </c:catAx>
      <c:valAx>
        <c:axId val="93401472"/>
        <c:scaling>
          <c:orientation val="minMax"/>
          <c:max val="15"/>
          <c:min val="0"/>
        </c:scaling>
        <c:axPos val="b"/>
        <c:majorGridlines/>
        <c:numFmt formatCode="0" sourceLinked="0"/>
        <c:tickLblPos val="nextTo"/>
        <c:crossAx val="87108224"/>
        <c:crosses val="autoZero"/>
        <c:crossBetween val="between"/>
        <c:majorUnit val="2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</cdr:x>
      <cdr:y>0.29167</cdr:y>
    </cdr:from>
    <cdr:to>
      <cdr:x>1</cdr:x>
      <cdr:y>0.76736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3657600" y="800100"/>
          <a:ext cx="914400" cy="1304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CA" sz="1100" dirty="0"/>
        </a:p>
      </cdr:txBody>
    </cdr:sp>
  </cdr:relSizeAnchor>
  <cdr:relSizeAnchor xmlns:cdr="http://schemas.openxmlformats.org/drawingml/2006/chartDrawing">
    <cdr:from>
      <cdr:x>0.83333</cdr:x>
      <cdr:y>0.27431</cdr:y>
    </cdr:from>
    <cdr:to>
      <cdr:x>0.975</cdr:x>
      <cdr:y>0.95139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3810000" y="752474"/>
          <a:ext cx="647700" cy="1857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CA" sz="1100" dirty="0"/>
        </a:p>
        <a:p xmlns:a="http://schemas.openxmlformats.org/drawingml/2006/main">
          <a:r>
            <a:rPr lang="fr-CA" sz="1400" dirty="0"/>
            <a:t>47,5 %</a:t>
          </a:r>
        </a:p>
        <a:p xmlns:a="http://schemas.openxmlformats.org/drawingml/2006/main">
          <a:endParaRPr lang="fr-CA" sz="1400" dirty="0"/>
        </a:p>
        <a:p xmlns:a="http://schemas.openxmlformats.org/drawingml/2006/main">
          <a:endParaRPr lang="fr-CA" sz="1400" dirty="0"/>
        </a:p>
        <a:p xmlns:a="http://schemas.openxmlformats.org/drawingml/2006/main">
          <a:endParaRPr lang="fr-CA" sz="1400" dirty="0"/>
        </a:p>
        <a:p xmlns:a="http://schemas.openxmlformats.org/drawingml/2006/main">
          <a:r>
            <a:rPr lang="fr-CA" sz="1400" dirty="0" smtClean="0"/>
            <a:t>37,5 </a:t>
          </a:r>
          <a:r>
            <a:rPr lang="fr-CA" sz="1400" dirty="0"/>
            <a:t>%</a:t>
          </a:r>
        </a:p>
        <a:p xmlns:a="http://schemas.openxmlformats.org/drawingml/2006/main">
          <a:endParaRPr lang="fr-CA" sz="1400" dirty="0"/>
        </a:p>
        <a:p xmlns:a="http://schemas.openxmlformats.org/drawingml/2006/main">
          <a:endParaRPr lang="fr-CA" sz="1400" dirty="0"/>
        </a:p>
        <a:p xmlns:a="http://schemas.openxmlformats.org/drawingml/2006/main">
          <a:endParaRPr lang="fr-CA" sz="1400" dirty="0"/>
        </a:p>
        <a:p xmlns:a="http://schemas.openxmlformats.org/drawingml/2006/main">
          <a:r>
            <a:rPr lang="fr-CA" sz="1400" dirty="0" smtClean="0"/>
            <a:t>15 </a:t>
          </a:r>
          <a:r>
            <a:rPr lang="fr-CA" sz="1400" dirty="0"/>
            <a:t>%</a:t>
          </a:r>
        </a:p>
        <a:p xmlns:a="http://schemas.openxmlformats.org/drawingml/2006/main">
          <a:endParaRPr lang="fr-CA" sz="1100" dirty="0"/>
        </a:p>
        <a:p xmlns:a="http://schemas.openxmlformats.org/drawingml/2006/main">
          <a:endParaRPr lang="fr-CA" sz="1100" dirty="0"/>
        </a:p>
        <a:p xmlns:a="http://schemas.openxmlformats.org/drawingml/2006/main">
          <a:endParaRPr lang="fr-CA" sz="1100" dirty="0"/>
        </a:p>
        <a:p xmlns:a="http://schemas.openxmlformats.org/drawingml/2006/main">
          <a:endParaRPr lang="fr-CA" sz="1100" dirty="0"/>
        </a:p>
        <a:p xmlns:a="http://schemas.openxmlformats.org/drawingml/2006/main">
          <a:endParaRPr lang="fr-CA" sz="1100" dirty="0"/>
        </a:p>
        <a:p xmlns:a="http://schemas.openxmlformats.org/drawingml/2006/main">
          <a:endParaRPr lang="fr-CA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3066B-354C-48AF-A2CD-5ECED7E8EAF5}" type="datetimeFigureOut">
              <a:rPr lang="fr-CA" smtClean="0"/>
              <a:pPr/>
              <a:t>2012-04-02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F3C10-697D-4326-89FE-523787DDA87B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Nous nous présentons;  Valérie Bell, et Annie Barrette, électriciennes de la FIPOE, et maintenant devenue les premières femmes pour tenir les postes de présidente et vice présidente du premier comité de la condition</a:t>
            </a:r>
            <a:r>
              <a:rPr lang="fr-CA" baseline="0" dirty="0" smtClean="0"/>
              <a:t> féminine au sein de la FTQ-Construction.</a:t>
            </a:r>
          </a:p>
          <a:p>
            <a:endParaRPr lang="fr-CA" baseline="0" dirty="0" smtClean="0"/>
          </a:p>
          <a:p>
            <a:r>
              <a:rPr lang="fr-CA" baseline="0" dirty="0" smtClean="0"/>
              <a:t>Petite introduction du début de nos rencontres en 2008/2009, Valérie qui commence à faire du réseautage avec les autres électriciennes, qui va voir le comité de la condition féminine à la FTQ, qui formalise une demande pour un comité à la FIPOE…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F3C10-697D-4326-89FE-523787DDA87B}" type="slidenum">
              <a:rPr lang="fr-CA" smtClean="0"/>
              <a:pPr/>
              <a:t>1</a:t>
            </a:fld>
            <a:endParaRPr lang="fr-C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Comment peut-on justifier de mettre en place un comité avec le si peu de femmes dans la construction? Le si peu de femmes</a:t>
            </a:r>
            <a:r>
              <a:rPr lang="fr-CA" baseline="0" dirty="0" smtClean="0"/>
              <a:t> à la FIPOE?  Montrez-nous le pourquoi… Faites un mémoire!</a:t>
            </a:r>
            <a:endParaRPr lang="fr-CA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F3C10-697D-4326-89FE-523787DDA87B}" type="slidenum">
              <a:rPr lang="fr-CA" smtClean="0"/>
              <a:pPr/>
              <a:t>2</a:t>
            </a:fld>
            <a:endParaRPr lang="fr-C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Exemples: dernière</a:t>
            </a:r>
            <a:r>
              <a:rPr lang="fr-CA" baseline="0" dirty="0" smtClean="0"/>
              <a:t> à être engagé, première à être mise à pied, équipement, outils et méthodes de travail inappropriés, </a:t>
            </a:r>
            <a:r>
              <a:rPr lang="fr-CA" dirty="0" smtClean="0"/>
              <a:t> manque d’information,</a:t>
            </a:r>
            <a:r>
              <a:rPr lang="fr-CA" baseline="0" dirty="0" smtClean="0"/>
              <a:t> harcèlement physique ou psychologique (ex:  nom de travailleuses avec dessins grossiers placardé sur les murs de toilettes… photos de femmes nues, etc., etc..)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F3C10-697D-4326-89FE-523787DDA87B}" type="slidenum">
              <a:rPr lang="fr-CA" smtClean="0"/>
              <a:pPr/>
              <a:t>3</a:t>
            </a:fld>
            <a:endParaRPr lang="fr-C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Pour faire un mémoire, et pour</a:t>
            </a:r>
            <a:r>
              <a:rPr lang="fr-CA" baseline="0" dirty="0" smtClean="0"/>
              <a:t> se fixer des objectifs clair et net, il a fallu  sonder les électriciennes.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F3C10-697D-4326-89FE-523787DDA87B}" type="slidenum">
              <a:rPr lang="fr-CA" smtClean="0"/>
              <a:pPr/>
              <a:t>6</a:t>
            </a:fld>
            <a:endParaRPr lang="fr-C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Après un accouchement long et pénible, nous avons réussi!!!!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F3C10-697D-4326-89FE-523787DDA87B}" type="slidenum">
              <a:rPr lang="fr-CA" smtClean="0"/>
              <a:pPr/>
              <a:t>16</a:t>
            </a:fld>
            <a:endParaRPr lang="fr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9A7B-87F4-45BC-8791-49D9AD05E5E4}" type="datetimeFigureOut">
              <a:rPr lang="fr-CA" smtClean="0"/>
              <a:pPr/>
              <a:t>2012-04-02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31DC-140C-40E0-922E-CF57DC74B746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9A7B-87F4-45BC-8791-49D9AD05E5E4}" type="datetimeFigureOut">
              <a:rPr lang="fr-CA" smtClean="0"/>
              <a:pPr/>
              <a:t>2012-04-02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31DC-140C-40E0-922E-CF57DC74B746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9A7B-87F4-45BC-8791-49D9AD05E5E4}" type="datetimeFigureOut">
              <a:rPr lang="fr-CA" smtClean="0"/>
              <a:pPr/>
              <a:t>2012-04-02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31DC-140C-40E0-922E-CF57DC74B746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9A7B-87F4-45BC-8791-49D9AD05E5E4}" type="datetimeFigureOut">
              <a:rPr lang="fr-CA" smtClean="0"/>
              <a:pPr/>
              <a:t>2012-04-02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31DC-140C-40E0-922E-CF57DC74B746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9A7B-87F4-45BC-8791-49D9AD05E5E4}" type="datetimeFigureOut">
              <a:rPr lang="fr-CA" smtClean="0"/>
              <a:pPr/>
              <a:t>2012-04-02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31DC-140C-40E0-922E-CF57DC74B746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9A7B-87F4-45BC-8791-49D9AD05E5E4}" type="datetimeFigureOut">
              <a:rPr lang="fr-CA" smtClean="0"/>
              <a:pPr/>
              <a:t>2012-04-02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31DC-140C-40E0-922E-CF57DC74B746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9A7B-87F4-45BC-8791-49D9AD05E5E4}" type="datetimeFigureOut">
              <a:rPr lang="fr-CA" smtClean="0"/>
              <a:pPr/>
              <a:t>2012-04-02</a:t>
            </a:fld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31DC-140C-40E0-922E-CF57DC74B746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9A7B-87F4-45BC-8791-49D9AD05E5E4}" type="datetimeFigureOut">
              <a:rPr lang="fr-CA" smtClean="0"/>
              <a:pPr/>
              <a:t>2012-04-02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31DC-140C-40E0-922E-CF57DC74B746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9A7B-87F4-45BC-8791-49D9AD05E5E4}" type="datetimeFigureOut">
              <a:rPr lang="fr-CA" smtClean="0"/>
              <a:pPr/>
              <a:t>2012-04-02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31DC-140C-40E0-922E-CF57DC74B746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9A7B-87F4-45BC-8791-49D9AD05E5E4}" type="datetimeFigureOut">
              <a:rPr lang="fr-CA" smtClean="0"/>
              <a:pPr/>
              <a:t>2012-04-02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31DC-140C-40E0-922E-CF57DC74B746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9A7B-87F4-45BC-8791-49D9AD05E5E4}" type="datetimeFigureOut">
              <a:rPr lang="fr-CA" smtClean="0"/>
              <a:pPr/>
              <a:t>2012-04-02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31DC-140C-40E0-922E-CF57DC74B746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79A7B-87F4-45BC-8791-49D9AD05E5E4}" type="datetimeFigureOut">
              <a:rPr lang="fr-CA" smtClean="0"/>
              <a:pPr/>
              <a:t>2012-04-02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B31DC-140C-40E0-922E-CF57DC74B746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Une belle victoire pour les électriciennes</a:t>
            </a:r>
            <a:endParaRPr lang="fr-CA" dirty="0"/>
          </a:p>
        </p:txBody>
      </p:sp>
      <p:pic>
        <p:nvPicPr>
          <p:cNvPr id="10" name="Espace réservé du contenu 9" descr="x1101181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23728" y="1916832"/>
            <a:ext cx="4824536" cy="4536504"/>
          </a:xfrm>
        </p:spPr>
      </p:pic>
      <p:pic>
        <p:nvPicPr>
          <p:cNvPr id="11" name="Image 10" descr="FIPO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4797152"/>
            <a:ext cx="1524000" cy="15367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olidarite-love-feminine-13194008032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429000"/>
            <a:ext cx="3810000" cy="32385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u="sng" dirty="0" smtClean="0"/>
              <a:t>Conclusion du sondage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CA" sz="2800" dirty="0" smtClean="0"/>
              <a:t>Le comité des ouvrières de la construction/F.I.P.O.E vise</a:t>
            </a:r>
          </a:p>
          <a:p>
            <a:pPr>
              <a:buNone/>
            </a:pPr>
            <a:r>
              <a:rPr lang="fr-CA" sz="2800" dirty="0" smtClean="0"/>
              <a:t>à offrir aux travailleuses, un appui et des moyens pour</a:t>
            </a:r>
          </a:p>
          <a:p>
            <a:pPr>
              <a:buNone/>
            </a:pPr>
            <a:r>
              <a:rPr lang="fr-CA" sz="2800" dirty="0" smtClean="0"/>
              <a:t>contrer le pourcentage élevé d’abandon de leur métier. </a:t>
            </a:r>
          </a:p>
          <a:p>
            <a:pPr>
              <a:buNone/>
            </a:pPr>
            <a:endParaRPr lang="fr-CA" sz="2800" dirty="0" smtClean="0"/>
          </a:p>
          <a:p>
            <a:pPr>
              <a:buNone/>
            </a:pPr>
            <a:r>
              <a:rPr lang="fr-CA" sz="2800" dirty="0" smtClean="0"/>
              <a:t>Avec l’appui de la FIPOE, nous pourrons ensemble </a:t>
            </a:r>
          </a:p>
          <a:p>
            <a:pPr>
              <a:buNone/>
            </a:pPr>
            <a:r>
              <a:rPr lang="fr-CA" sz="2800" dirty="0" smtClean="0"/>
              <a:t>contribuer en jouant un rôle d’avant-garde dans le </a:t>
            </a:r>
          </a:p>
          <a:p>
            <a:pPr>
              <a:buNone/>
            </a:pPr>
            <a:r>
              <a:rPr lang="fr-CA" sz="2800" dirty="0" smtClean="0"/>
              <a:t>soutien et le maintien des femmes en électricité de </a:t>
            </a:r>
          </a:p>
          <a:p>
            <a:pPr>
              <a:buNone/>
            </a:pPr>
            <a:r>
              <a:rPr lang="fr-CA" sz="2800" dirty="0" smtClean="0"/>
              <a:t>construction.</a:t>
            </a:r>
          </a:p>
          <a:p>
            <a:endParaRPr lang="fr-CA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JOURNE~2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40000"/>
          </a:blip>
          <a:stretch>
            <a:fillRect/>
          </a:stretch>
        </p:blipFill>
        <p:spPr>
          <a:xfrm>
            <a:off x="1619672" y="2276872"/>
            <a:ext cx="5490018" cy="422108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u="sng" dirty="0" smtClean="0"/>
              <a:t>Abandon des travailleuses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fr-CA" sz="6000" b="1" dirty="0" smtClean="0">
                <a:solidFill>
                  <a:srgbClr val="FF0000"/>
                </a:solidFill>
              </a:rPr>
              <a:t>Voici les principales raisons de décrochage des travailleuses</a:t>
            </a:r>
          </a:p>
          <a:p>
            <a:pPr>
              <a:buNone/>
            </a:pPr>
            <a:r>
              <a:rPr lang="fr-CA" sz="6000" b="1" dirty="0" smtClean="0">
                <a:solidFill>
                  <a:srgbClr val="FF0000"/>
                </a:solidFill>
              </a:rPr>
              <a:t>que nous avons démystifié lors du sondage: </a:t>
            </a:r>
          </a:p>
          <a:p>
            <a:endParaRPr lang="fr-CA" sz="5100" dirty="0" smtClean="0"/>
          </a:p>
          <a:p>
            <a:r>
              <a:rPr lang="fr-CA" sz="6000" dirty="0" smtClean="0"/>
              <a:t>L’équité salariale </a:t>
            </a:r>
          </a:p>
          <a:p>
            <a:pPr>
              <a:buNone/>
            </a:pPr>
            <a:endParaRPr lang="fr-CA" sz="6000" dirty="0" smtClean="0"/>
          </a:p>
          <a:p>
            <a:r>
              <a:rPr lang="fr-CA" sz="6000" dirty="0" smtClean="0"/>
              <a:t>La conciliation famille/travail </a:t>
            </a:r>
          </a:p>
          <a:p>
            <a:pPr>
              <a:buNone/>
            </a:pPr>
            <a:r>
              <a:rPr lang="fr-CA" sz="6000" dirty="0" smtClean="0"/>
              <a:t>.</a:t>
            </a:r>
          </a:p>
          <a:p>
            <a:r>
              <a:rPr lang="fr-CA" sz="6000" dirty="0" smtClean="0"/>
              <a:t>La difficulté à se trouver de l’emploi et ou à le maintenir </a:t>
            </a:r>
          </a:p>
          <a:p>
            <a:pPr>
              <a:buNone/>
            </a:pPr>
            <a:endParaRPr lang="fr-CA" sz="6000" dirty="0" smtClean="0"/>
          </a:p>
          <a:p>
            <a:r>
              <a:rPr lang="fr-CA" sz="6000" dirty="0" smtClean="0"/>
              <a:t>L’isolement des travailleuses</a:t>
            </a:r>
          </a:p>
          <a:p>
            <a:pPr>
              <a:buNone/>
            </a:pPr>
            <a:endParaRPr lang="fr-CA" sz="6000" dirty="0" smtClean="0"/>
          </a:p>
          <a:p>
            <a:r>
              <a:rPr lang="fr-CA" sz="6000" dirty="0" smtClean="0"/>
              <a:t>Le manque de ressources lors de situation ambigüe au travail</a:t>
            </a:r>
          </a:p>
          <a:p>
            <a:endParaRPr lang="fr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1symboleFemm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692696"/>
            <a:ext cx="2679551" cy="252028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u="sng" dirty="0" smtClean="0"/>
              <a:t>Plan d’action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fr-CA" sz="3600" dirty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fr-CA" sz="3600" dirty="0" smtClean="0">
                <a:solidFill>
                  <a:schemeClr val="accent5">
                    <a:lumMod val="50000"/>
                  </a:schemeClr>
                </a:solidFill>
              </a:rPr>
              <a:t>réer un réseautage entre les travailleuses.</a:t>
            </a:r>
          </a:p>
          <a:p>
            <a:r>
              <a:rPr lang="fr-CA" sz="3600" dirty="0" smtClean="0">
                <a:solidFill>
                  <a:schemeClr val="accent5">
                    <a:lumMod val="50000"/>
                  </a:schemeClr>
                </a:solidFill>
              </a:rPr>
              <a:t>Solliciter et amener davantage de femmes à se présenter dans les assemblées syndicales. </a:t>
            </a:r>
          </a:p>
          <a:p>
            <a:pPr lvl="0"/>
            <a:r>
              <a:rPr lang="fr-CA" sz="3600" dirty="0" smtClean="0">
                <a:solidFill>
                  <a:schemeClr val="accent5">
                    <a:lumMod val="50000"/>
                  </a:schemeClr>
                </a:solidFill>
              </a:rPr>
              <a:t>Promouvoir la visibilité des femmes de chantier.</a:t>
            </a:r>
          </a:p>
          <a:p>
            <a:pPr lvl="0"/>
            <a:r>
              <a:rPr lang="fr-CA" sz="3600" dirty="0" smtClean="0">
                <a:solidFill>
                  <a:schemeClr val="accent5">
                    <a:lumMod val="50000"/>
                  </a:schemeClr>
                </a:solidFill>
              </a:rPr>
              <a:t>Rompre l’isolement des travailleuses.</a:t>
            </a:r>
          </a:p>
          <a:p>
            <a:endParaRPr lang="fr-CA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 d’action, suite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CA" dirty="0" smtClean="0">
                <a:solidFill>
                  <a:schemeClr val="accent5">
                    <a:lumMod val="50000"/>
                  </a:schemeClr>
                </a:solidFill>
              </a:rPr>
              <a:t>Solutionner avec la fraternité, les diverses questions et enjeux des travailleuses.</a:t>
            </a:r>
          </a:p>
          <a:p>
            <a:pPr lvl="0"/>
            <a:r>
              <a:rPr lang="fr-CA" dirty="0" smtClean="0">
                <a:solidFill>
                  <a:schemeClr val="accent5">
                    <a:lumMod val="50000"/>
                  </a:schemeClr>
                </a:solidFill>
              </a:rPr>
              <a:t>Véhiculer et partager nos observations sur les conditions des ouvrières.</a:t>
            </a:r>
          </a:p>
          <a:p>
            <a:r>
              <a:rPr lang="fr-CA" dirty="0" smtClean="0">
                <a:solidFill>
                  <a:schemeClr val="accent5">
                    <a:lumMod val="50000"/>
                  </a:schemeClr>
                </a:solidFill>
              </a:rPr>
              <a:t>Préparer une campagne de sensibilisation sur la présence des femmes dans la construction. </a:t>
            </a:r>
          </a:p>
          <a:p>
            <a:r>
              <a:rPr lang="fr-CA" dirty="0" smtClean="0">
                <a:solidFill>
                  <a:schemeClr val="accent5">
                    <a:lumMod val="50000"/>
                  </a:schemeClr>
                </a:solidFill>
              </a:rPr>
              <a:t>Mettre en place un réseau de mentorat entre les apprenties et les compagnons de la fraternité.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 d’action, suite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accent5">
                    <a:lumMod val="50000"/>
                  </a:schemeClr>
                </a:solidFill>
              </a:rPr>
              <a:t>Faciliter la recherche d’emploi, en créant une liste des compagnies ayant déjà embauché des femmes. </a:t>
            </a:r>
          </a:p>
          <a:p>
            <a:r>
              <a:rPr lang="fr-CA" dirty="0" smtClean="0">
                <a:solidFill>
                  <a:schemeClr val="accent5">
                    <a:lumMod val="50000"/>
                  </a:schemeClr>
                </a:solidFill>
              </a:rPr>
              <a:t>Revendiquer la féminisation des termes ouvriers (</a:t>
            </a:r>
            <a:r>
              <a:rPr lang="fr-CA" dirty="0" err="1" smtClean="0">
                <a:solidFill>
                  <a:schemeClr val="accent5">
                    <a:lumMod val="50000"/>
                  </a:schemeClr>
                </a:solidFill>
              </a:rPr>
              <a:t>ières</a:t>
            </a:r>
            <a:r>
              <a:rPr lang="fr-CA" dirty="0" smtClean="0">
                <a:solidFill>
                  <a:schemeClr val="accent5">
                    <a:lumMod val="50000"/>
                  </a:schemeClr>
                </a:solidFill>
              </a:rPr>
              <a:t>) électricien(ne). </a:t>
            </a:r>
          </a:p>
          <a:p>
            <a:r>
              <a:rPr lang="fr-CA" dirty="0" smtClean="0">
                <a:solidFill>
                  <a:schemeClr val="accent5">
                    <a:lumMod val="50000"/>
                  </a:schemeClr>
                </a:solidFill>
              </a:rPr>
              <a:t>Mettre en place des colloques avec un(e) ou des conférenciers (</a:t>
            </a:r>
            <a:r>
              <a:rPr lang="fr-CA" dirty="0" err="1" smtClean="0">
                <a:solidFill>
                  <a:schemeClr val="accent5">
                    <a:lumMod val="50000"/>
                  </a:schemeClr>
                </a:solidFill>
              </a:rPr>
              <a:t>ières</a:t>
            </a:r>
            <a:r>
              <a:rPr lang="fr-CA" dirty="0" smtClean="0">
                <a:solidFill>
                  <a:schemeClr val="accent5">
                    <a:lumMod val="50000"/>
                  </a:schemeClr>
                </a:solidFill>
              </a:rPr>
              <a:t>) ainsi que des séances d’informations avec le soutien de la FIPOE.</a:t>
            </a:r>
          </a:p>
          <a:p>
            <a:endParaRPr lang="fr-CA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Résolution</a:t>
            </a:r>
            <a:endParaRPr lang="fr-CA" dirty="0"/>
          </a:p>
        </p:txBody>
      </p:sp>
      <p:pic>
        <p:nvPicPr>
          <p:cNvPr id="4" name="Espace réservé du contenu 3" descr="FIPO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476672"/>
            <a:ext cx="1524000" cy="1536700"/>
          </a:xfrm>
        </p:spPr>
      </p:pic>
      <p:sp>
        <p:nvSpPr>
          <p:cNvPr id="5" name="Rectangle 4"/>
          <p:cNvSpPr/>
          <p:nvPr/>
        </p:nvSpPr>
        <p:spPr>
          <a:xfrm>
            <a:off x="2123728" y="1916832"/>
            <a:ext cx="54726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000" dirty="0" smtClean="0"/>
              <a:t>La F.I.P.O.E.(Fraternité Inter-provinciale des Ouvriers en Électricité) a résolu de prendre la cause de l’intégration, du maintien et du soutien des femmes en considération et d’appliquer des moyens concrets et réel dans ce but. </a:t>
            </a:r>
            <a:r>
              <a:rPr lang="fr-CA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(Naissance du comité des ouvrières de la construction/FIPOE)</a:t>
            </a:r>
          </a:p>
          <a:p>
            <a:endParaRPr lang="fr-CA" sz="20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CA" sz="2000" dirty="0" smtClean="0"/>
              <a:t>Il a également été résolu d’amplifier leur travail de sensibilisation, face à la présence des femmes dans l’industrie de la construction, tout en agissant de manière tangible afin d’aider  à créer un sentiment d’appartenance entre celles-ci et à la Fraternité.</a:t>
            </a:r>
            <a:endParaRPr lang="fr-CA" sz="20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NAISSANCE DU COMITE!!!</a:t>
            </a:r>
            <a:endParaRPr lang="en-US" dirty="0"/>
          </a:p>
        </p:txBody>
      </p:sp>
      <p:pic>
        <p:nvPicPr>
          <p:cNvPr id="1027" name="Picture 3" descr="C:\Users\Admin\Documents\New folder (2)\accouchement2_1963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4080" y="1340769"/>
            <a:ext cx="1975839" cy="3981318"/>
          </a:xfrm>
          <a:prstGeom prst="rect">
            <a:avLst/>
          </a:prstGeom>
          <a:noFill/>
        </p:spPr>
      </p:pic>
      <p:pic>
        <p:nvPicPr>
          <p:cNvPr id="1029" name="Picture 5" descr="http://www.navimag-pro.com/site_img/ARTICLES/medium/equipement-de-chantier-id5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861048"/>
            <a:ext cx="1905000" cy="2828925"/>
          </a:xfrm>
          <a:prstGeom prst="rect">
            <a:avLst/>
          </a:prstGeom>
          <a:noFill/>
        </p:spPr>
      </p:pic>
      <p:pic>
        <p:nvPicPr>
          <p:cNvPr id="1031" name="Picture 7" descr="http://naturmania.ca/images/detailed/1/PF105_casqu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2780928"/>
            <a:ext cx="2339752" cy="2254152"/>
          </a:xfrm>
          <a:prstGeom prst="rect">
            <a:avLst/>
          </a:prstGeom>
          <a:noFill/>
        </p:spPr>
      </p:pic>
      <p:pic>
        <p:nvPicPr>
          <p:cNvPr id="1033" name="Picture 9" descr="http://millmatproartisan.unblog.fr/files/2010/03/fotoliaelectriciencopi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1196752"/>
            <a:ext cx="2952328" cy="2893282"/>
          </a:xfrm>
          <a:prstGeom prst="rect">
            <a:avLst/>
          </a:prstGeom>
          <a:noFill/>
        </p:spPr>
      </p:pic>
      <p:sp>
        <p:nvSpPr>
          <p:cNvPr id="11" name="Line Callout 1 (Accent Bar) 10"/>
          <p:cNvSpPr/>
          <p:nvPr/>
        </p:nvSpPr>
        <p:spPr>
          <a:xfrm>
            <a:off x="2195736" y="4797152"/>
            <a:ext cx="1202432" cy="360040"/>
          </a:xfrm>
          <a:prstGeom prst="accent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mtClean="0"/>
              <a:t>Oufff!!!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RESTONS ALLUMEÉS</a:t>
            </a:r>
            <a:endParaRPr lang="en-US" dirty="0"/>
          </a:p>
        </p:txBody>
      </p:sp>
      <p:pic>
        <p:nvPicPr>
          <p:cNvPr id="4" name="Picture 9" descr="http://millmatproartisan.unblog.fr/files/2010/03/fotoliaelectriciencopi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3528392" cy="345782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932040" y="1916832"/>
            <a:ext cx="34563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Continuons notre travail</a:t>
            </a:r>
          </a:p>
          <a:p>
            <a:r>
              <a:rPr lang="fr-CA" sz="3200" dirty="0" smtClean="0"/>
              <a:t>Prenons de l’avance</a:t>
            </a:r>
          </a:p>
          <a:p>
            <a:r>
              <a:rPr lang="fr-CA" sz="3200" dirty="0" smtClean="0"/>
              <a:t>Soyons présentes</a:t>
            </a:r>
          </a:p>
          <a:p>
            <a:endParaRPr lang="fr-CA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CA" dirty="0" smtClean="0"/>
              <a:t>Pourquoi mettre en place un comité de condition-féminine sur la construction ?</a:t>
            </a:r>
            <a:endParaRPr lang="fr-CA" dirty="0"/>
          </a:p>
        </p:txBody>
      </p:sp>
      <p:pic>
        <p:nvPicPr>
          <p:cNvPr id="4" name="Espace réservé du contenu 3" descr="imag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23728" y="2276872"/>
            <a:ext cx="5112568" cy="3600399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Quand t’es minoritaire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CA" sz="3600" dirty="0" smtClean="0"/>
              <a:t>T’as pas toujours de…</a:t>
            </a:r>
          </a:p>
          <a:p>
            <a:pPr algn="ctr">
              <a:buNone/>
            </a:pPr>
            <a:r>
              <a:rPr lang="fr-CA" sz="2800" dirty="0" smtClean="0"/>
              <a:t>-mérite</a:t>
            </a:r>
          </a:p>
          <a:p>
            <a:pPr algn="ctr">
              <a:buNone/>
            </a:pPr>
            <a:r>
              <a:rPr lang="fr-CA" sz="2800" dirty="0" smtClean="0"/>
              <a:t>-importance</a:t>
            </a:r>
          </a:p>
          <a:p>
            <a:pPr algn="ctr">
              <a:buNone/>
            </a:pPr>
            <a:r>
              <a:rPr lang="fr-CA" sz="2800" dirty="0" smtClean="0"/>
              <a:t>-soutien</a:t>
            </a:r>
          </a:p>
          <a:p>
            <a:pPr algn="ctr">
              <a:buNone/>
            </a:pPr>
            <a:r>
              <a:rPr lang="fr-CA" sz="2800" dirty="0" smtClean="0"/>
              <a:t>-service</a:t>
            </a:r>
          </a:p>
          <a:p>
            <a:pPr algn="ctr">
              <a:buNone/>
            </a:pPr>
            <a:r>
              <a:rPr lang="fr-CA" sz="2800" dirty="0" smtClean="0"/>
              <a:t>-entraide</a:t>
            </a:r>
          </a:p>
          <a:p>
            <a:pPr algn="ctr">
              <a:buNone/>
            </a:pPr>
            <a:r>
              <a:rPr lang="fr-CA" sz="2800" dirty="0" smtClean="0"/>
              <a:t>-renfort</a:t>
            </a:r>
          </a:p>
          <a:p>
            <a:pPr algn="ctr">
              <a:buNone/>
            </a:pPr>
            <a:r>
              <a:rPr lang="fr-CA" sz="2800" dirty="0" smtClean="0"/>
              <a:t>-défense</a:t>
            </a:r>
          </a:p>
          <a:p>
            <a:endParaRPr lang="en-US" dirty="0"/>
          </a:p>
        </p:txBody>
      </p:sp>
      <p:pic>
        <p:nvPicPr>
          <p:cNvPr id="4" name="Image 3" descr="Sans tit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318237"/>
            <a:ext cx="2664296" cy="45397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26968" cy="1162050"/>
          </a:xfrm>
        </p:spPr>
        <p:txBody>
          <a:bodyPr>
            <a:normAutofit/>
          </a:bodyPr>
          <a:lstStyle/>
          <a:p>
            <a:pPr algn="ctr"/>
            <a:r>
              <a:rPr lang="fr-CA" sz="6000" dirty="0"/>
              <a:t>M</a:t>
            </a:r>
            <a:r>
              <a:rPr lang="fr-CA" sz="6000" dirty="0" smtClean="0"/>
              <a:t>otivations</a:t>
            </a:r>
            <a:endParaRPr lang="fr-CA" sz="6000" dirty="0"/>
          </a:p>
        </p:txBody>
      </p:sp>
      <p:pic>
        <p:nvPicPr>
          <p:cNvPr id="7" name="Espace réservé du contenu 6" descr="Sans tit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84168" y="620688"/>
            <a:ext cx="2314600" cy="5626734"/>
          </a:xfrm>
        </p:spPr>
      </p:pic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1475656" y="1700808"/>
            <a:ext cx="4104456" cy="273630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fr-CA" sz="2800" dirty="0" smtClean="0"/>
          </a:p>
          <a:p>
            <a:pPr>
              <a:buFont typeface="Arial" pitchFamily="34" charset="0"/>
              <a:buChar char="•"/>
            </a:pPr>
            <a:r>
              <a:rPr lang="fr-CA" sz="3200" dirty="0" smtClean="0"/>
              <a:t>Avoir notre place </a:t>
            </a:r>
          </a:p>
          <a:p>
            <a:pPr>
              <a:buFont typeface="Arial" pitchFamily="34" charset="0"/>
              <a:buChar char="•"/>
            </a:pPr>
            <a:r>
              <a:rPr lang="fr-CA" sz="3200" dirty="0" smtClean="0"/>
              <a:t>Avoir une voix</a:t>
            </a:r>
          </a:p>
          <a:p>
            <a:pPr>
              <a:buFont typeface="Arial" pitchFamily="34" charset="0"/>
              <a:buChar char="•"/>
            </a:pPr>
            <a:r>
              <a:rPr lang="fr-CA" sz="3200" dirty="0" smtClean="0"/>
              <a:t>Avoir un soutien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ce réservé du contenu 7" descr="LOGO-F~1.PN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lum bright="33000" contrast="-11000"/>
          </a:blip>
          <a:stretch>
            <a:fillRect/>
          </a:stretch>
        </p:blipFill>
        <p:spPr>
          <a:xfrm>
            <a:off x="2627784" y="1556792"/>
            <a:ext cx="3494043" cy="4525963"/>
          </a:xfrm>
          <a:effectLst>
            <a:outerShdw sx="1000" sy="1000" algn="ctr" rotWithShape="0">
              <a:srgbClr val="000000"/>
            </a:outerShdw>
          </a:effec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Mobilisation</a:t>
            </a:r>
            <a:endParaRPr lang="fr-CA" b="1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pPr algn="ctr">
              <a:buNone/>
            </a:pPr>
            <a:r>
              <a:rPr lang="fr-CA" sz="4400" dirty="0" smtClean="0"/>
              <a:t>Rencontre</a:t>
            </a:r>
          </a:p>
          <a:p>
            <a:pPr algn="ctr">
              <a:buNone/>
            </a:pPr>
            <a:r>
              <a:rPr lang="fr-CA" sz="4400" dirty="0" smtClean="0"/>
              <a:t>Création d’un réseau entre les travailleuses </a:t>
            </a:r>
          </a:p>
          <a:p>
            <a:pPr algn="ctr">
              <a:buNone/>
            </a:pPr>
            <a:r>
              <a:rPr lang="fr-CA" sz="4400" dirty="0" smtClean="0"/>
              <a:t>Rompre l’isolement</a:t>
            </a:r>
          </a:p>
          <a:p>
            <a:pPr algn="ctr">
              <a:buNone/>
            </a:pPr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CA" b="1" dirty="0">
              <a:solidFill>
                <a:schemeClr val="tx2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9251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fr-CA" sz="3900" b="1" u="sng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fr-CA" sz="4600" b="1" u="sng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fr-CA" sz="5800" b="1" u="sng" dirty="0" smtClean="0">
                <a:solidFill>
                  <a:schemeClr val="tx2"/>
                </a:solidFill>
              </a:rPr>
              <a:t>Objectif  du comité:</a:t>
            </a:r>
          </a:p>
          <a:p>
            <a:pPr>
              <a:buNone/>
            </a:pPr>
            <a:endParaRPr lang="fr-CA" b="1" u="sng" dirty="0" smtClean="0">
              <a:solidFill>
                <a:schemeClr val="tx2"/>
              </a:solidFill>
            </a:endParaRPr>
          </a:p>
          <a:p>
            <a:r>
              <a:rPr lang="fr-CA" sz="5100" dirty="0" smtClean="0">
                <a:solidFill>
                  <a:schemeClr val="tx2"/>
                </a:solidFill>
              </a:rPr>
              <a:t>Être représentative de l’ensemble des électriciennes </a:t>
            </a:r>
            <a:endParaRPr lang="fr-CA" sz="5100" dirty="0">
              <a:solidFill>
                <a:schemeClr val="tx2"/>
              </a:solidFill>
            </a:endParaRPr>
          </a:p>
          <a:p>
            <a:r>
              <a:rPr lang="fr-CA" sz="5100" dirty="0">
                <a:solidFill>
                  <a:schemeClr val="tx2"/>
                </a:solidFill>
              </a:rPr>
              <a:t>P</a:t>
            </a:r>
            <a:r>
              <a:rPr lang="fr-CA" sz="5100" dirty="0" smtClean="0">
                <a:solidFill>
                  <a:schemeClr val="tx2"/>
                </a:solidFill>
              </a:rPr>
              <a:t>ermettre d’évaluer quelles actions fraternelles pourront être entreprises par le comité.</a:t>
            </a:r>
          </a:p>
          <a:p>
            <a:r>
              <a:rPr lang="fr-CA" sz="5100" dirty="0" smtClean="0">
                <a:solidFill>
                  <a:schemeClr val="tx2"/>
                </a:solidFill>
              </a:rPr>
              <a:t>Soutenir et cibler les besoins de nos consœurs</a:t>
            </a:r>
          </a:p>
          <a:p>
            <a:pPr>
              <a:buNone/>
            </a:pPr>
            <a:endParaRPr lang="fr-C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</a:p>
          <a:p>
            <a:pPr>
              <a:buNone/>
            </a:pPr>
            <a:endParaRPr lang="fr-C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fr-CA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CA" dirty="0"/>
          </a:p>
        </p:txBody>
      </p:sp>
      <p:pic>
        <p:nvPicPr>
          <p:cNvPr id="7" name="Image 6" descr="sans-tit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8280920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fr-CA" sz="2000" dirty="0"/>
              <a:t/>
            </a:r>
            <a:br>
              <a:rPr lang="fr-CA" sz="2000" dirty="0"/>
            </a:br>
            <a:endParaRPr lang="fr-CA" sz="2000" dirty="0"/>
          </a:p>
        </p:txBody>
      </p:sp>
      <p:graphicFrame>
        <p:nvGraphicFramePr>
          <p:cNvPr id="5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39552" y="908720"/>
          <a:ext cx="820891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611560" y="332657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b="1" u="sng" dirty="0" smtClean="0"/>
              <a:t>Pourcentage de femmes entrées dans le milieu au sein de la FIPOE, de 1989 à aujourd’hui…</a:t>
            </a:r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5085184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r-C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 diagramme suivant démontre l’augmentation du nombre de femmes dans le milieu depuis 1989. Il est à noter qu’il y a 30 % plus de membres féminins au sein de la FIPOE, qu’il y en avait, il y a plus de 20 ans. </a:t>
            </a:r>
            <a:endParaRPr kumimoji="0" lang="fr-C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fr-CA" sz="2400" b="1" u="sng" dirty="0" smtClean="0"/>
              <a:t>Statut des ouvrières de la FIPOE</a:t>
            </a:r>
            <a:endParaRPr lang="fr-CA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fr-CA" sz="1800" dirty="0" smtClean="0"/>
              <a:t>Pour la période entre le 18 avril 2010 et le 10 mai 2010, nous avons réalisé que seulement 47.5 % des ouvrières étaient en emploi, que 37.5 % étaient sans emploi et que 15% devaient travailler hors construction ou avaient quitté le métier. </a:t>
            </a:r>
          </a:p>
          <a:p>
            <a:endParaRPr lang="fr-CA" dirty="0"/>
          </a:p>
        </p:txBody>
      </p:sp>
      <p:graphicFrame>
        <p:nvGraphicFramePr>
          <p:cNvPr id="4" name="Graphique 3"/>
          <p:cNvGraphicFramePr/>
          <p:nvPr/>
        </p:nvGraphicFramePr>
        <p:xfrm>
          <a:off x="1619672" y="2636912"/>
          <a:ext cx="590465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u="sng" dirty="0" smtClean="0"/>
              <a:t>Période sans emploi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fr-CA" sz="2000" dirty="0" smtClean="0"/>
              <a:t> En comptabilisant les données, 44 % de ces travailleuses étaient sans emploi</a:t>
            </a:r>
          </a:p>
          <a:p>
            <a:pPr algn="just">
              <a:buNone/>
            </a:pPr>
            <a:r>
              <a:rPr lang="fr-CA" sz="2000" dirty="0" smtClean="0"/>
              <a:t>depuis 12 mois et plus. Près de 14 % de ces ouvrières ne travaillaient pas </a:t>
            </a:r>
          </a:p>
          <a:p>
            <a:pPr algn="just">
              <a:buNone/>
            </a:pPr>
            <a:r>
              <a:rPr lang="fr-CA" sz="2000" dirty="0" smtClean="0"/>
              <a:t>depuis plus de 24 mois et avaient perdu leur licence.</a:t>
            </a:r>
          </a:p>
          <a:p>
            <a:endParaRPr lang="fr-CA" dirty="0"/>
          </a:p>
        </p:txBody>
      </p:sp>
      <p:graphicFrame>
        <p:nvGraphicFramePr>
          <p:cNvPr id="4" name="Graphique 3"/>
          <p:cNvGraphicFramePr/>
          <p:nvPr/>
        </p:nvGraphicFramePr>
        <p:xfrm>
          <a:off x="539552" y="2708920"/>
          <a:ext cx="7920880" cy="3753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898</Words>
  <Application>Microsoft Office PowerPoint</Application>
  <PresentationFormat>Affichage à l'écran (4:3)</PresentationFormat>
  <Paragraphs>118</Paragraphs>
  <Slides>17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Une belle victoire pour les électriciennes</vt:lpstr>
      <vt:lpstr>Pourquoi mettre en place un comité de condition-féminine sur la construction ?</vt:lpstr>
      <vt:lpstr>Quand t’es minoritaire</vt:lpstr>
      <vt:lpstr>Motivations</vt:lpstr>
      <vt:lpstr>Mobilisation</vt:lpstr>
      <vt:lpstr>Diapositive 6</vt:lpstr>
      <vt:lpstr> </vt:lpstr>
      <vt:lpstr>Statut des ouvrières de la FIPOE</vt:lpstr>
      <vt:lpstr>Période sans emploi</vt:lpstr>
      <vt:lpstr>Conclusion du sondage</vt:lpstr>
      <vt:lpstr>Abandon des travailleuses</vt:lpstr>
      <vt:lpstr>Plan d’action</vt:lpstr>
      <vt:lpstr>Plan d’action, suite</vt:lpstr>
      <vt:lpstr>Plan d’action, suite</vt:lpstr>
      <vt:lpstr>Résolution</vt:lpstr>
      <vt:lpstr>LA NAISSANCE DU COMITE!!!</vt:lpstr>
      <vt:lpstr>RESTONS ALLUMEÉS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Dom</dc:creator>
  <cp:lastModifiedBy>MMessier</cp:lastModifiedBy>
  <cp:revision>63</cp:revision>
  <dcterms:created xsi:type="dcterms:W3CDTF">2012-03-22T23:15:27Z</dcterms:created>
  <dcterms:modified xsi:type="dcterms:W3CDTF">2012-04-02T14:04:52Z</dcterms:modified>
</cp:coreProperties>
</file>